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8" r:id="rId5"/>
    <p:sldId id="270" r:id="rId6"/>
    <p:sldId id="264" r:id="rId7"/>
    <p:sldId id="266" r:id="rId8"/>
    <p:sldId id="271" r:id="rId9"/>
    <p:sldId id="258" r:id="rId10"/>
    <p:sldId id="259" r:id="rId11"/>
    <p:sldId id="260" r:id="rId12"/>
    <p:sldId id="261" r:id="rId13"/>
    <p:sldId id="262" r:id="rId14"/>
    <p:sldId id="272" r:id="rId15"/>
    <p:sldId id="273" r:id="rId16"/>
    <p:sldId id="263" r:id="rId17"/>
    <p:sldId id="26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CD4EFC-D81D-4830-AFB0-76450C113F58}" v="7" dt="2021-06-30T17:36:36.4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B3A4BCE-4330-4C03-8330-07228AE5887B}"/>
              </a:ext>
            </a:extLst>
          </p:cNvPr>
          <p:cNvSpPr>
            <a:spLocks noGrp="1"/>
          </p:cNvSpPr>
          <p:nvPr>
            <p:ph type="sldNum" sz="quarter" idx="12"/>
          </p:nvPr>
        </p:nvSpPr>
        <p:spPr/>
        <p:txBody>
          <a:bodyPr/>
          <a:lstStyle/>
          <a:p>
            <a:fld id="{2D9E672C-4989-4995-A7CB-7AB52F0D3241}" type="slidenum">
              <a:rPr lang="en-US" smtClean="0"/>
              <a:t>‹#›</a:t>
            </a:fld>
            <a:endParaRPr lang="en-US"/>
          </a:p>
        </p:txBody>
      </p:sp>
      <p:pic>
        <p:nvPicPr>
          <p:cNvPr id="7" name="Picture 6" descr="UTPlogo">
            <a:extLst>
              <a:ext uri="{FF2B5EF4-FFF2-40B4-BE49-F238E27FC236}">
                <a16:creationId xmlns:a16="http://schemas.microsoft.com/office/drawing/2014/main" id="{00000000-0008-0000-0200-0000061C000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8155" y="119900"/>
            <a:ext cx="1017893" cy="1135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418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87761-3725-4D2D-89A8-819491AA1C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CA76E1-D262-454E-8947-4BCD6D3A08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EEA06C-45A3-4D80-8E9B-16E52BC1B73C}"/>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5" name="Footer Placeholder 4">
            <a:extLst>
              <a:ext uri="{FF2B5EF4-FFF2-40B4-BE49-F238E27FC236}">
                <a16:creationId xmlns:a16="http://schemas.microsoft.com/office/drawing/2014/main" id="{308D4E39-F173-4451-B7E5-CA34ECB12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17CD01-F7DD-4933-B2F4-E93A9E2CAA58}"/>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3163154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60F4B4-6BB1-4E7C-8D6A-CA94652F25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D6DD60-5476-4885-B99F-EB7DB469CD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05986-93C4-4B75-968D-153F395C9674}"/>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5" name="Footer Placeholder 4">
            <a:extLst>
              <a:ext uri="{FF2B5EF4-FFF2-40B4-BE49-F238E27FC236}">
                <a16:creationId xmlns:a16="http://schemas.microsoft.com/office/drawing/2014/main" id="{AF4E4B61-3D12-4B7F-85BC-18BAA677E9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27DE7F-F489-46C9-94FE-2719A5BD7B5E}"/>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1737417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94989-EF6A-48D5-839C-FA761869EA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CAC4A5-DA26-4A64-9367-BD5A13BE06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DE582-F4A6-45B2-BE96-61EC1A708CDA}"/>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5" name="Footer Placeholder 4">
            <a:extLst>
              <a:ext uri="{FF2B5EF4-FFF2-40B4-BE49-F238E27FC236}">
                <a16:creationId xmlns:a16="http://schemas.microsoft.com/office/drawing/2014/main" id="{327B27F8-D3D7-4D1E-BC8C-09DE4B2F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95003-A1FE-4382-B8C1-C53DC6FDF68F}"/>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416840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1BA00-8B71-45E5-AE8E-5D461EDB9B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C5F159-76A7-4043-9881-DE06181412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56F2-6CA7-47E9-A6CF-1E6332489F9E}"/>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5" name="Footer Placeholder 4">
            <a:extLst>
              <a:ext uri="{FF2B5EF4-FFF2-40B4-BE49-F238E27FC236}">
                <a16:creationId xmlns:a16="http://schemas.microsoft.com/office/drawing/2014/main" id="{FAD61064-D7BF-4A7E-9916-9307168BB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7D980B-6CE8-462C-8807-E3F855F43374}"/>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372206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02DA1-F153-438C-9EF8-E99E051510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1BF01B-3744-477E-B567-7650A328E5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790CCF-D6B2-4C0E-8D4C-C431559B8A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E97CE1-508D-4BBC-AD04-BDD85B35ACF7}"/>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6" name="Footer Placeholder 5">
            <a:extLst>
              <a:ext uri="{FF2B5EF4-FFF2-40B4-BE49-F238E27FC236}">
                <a16:creationId xmlns:a16="http://schemas.microsoft.com/office/drawing/2014/main" id="{13E4429E-6ABA-45E7-AD79-740DB60A5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A9A68B-ED47-4A0F-85BF-8DBCF43D0E1F}"/>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113133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F0743-9C41-4641-BDAD-DD3908429E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6EA1DE-4704-4706-8799-388502547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4212D4-17A8-4ED3-A989-1D960BD15A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69F023-D6E9-4CBB-93E2-AB3A7F677D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BBD53C-A52E-40DF-8458-B4B772C56D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9FC777-6170-4FF2-B387-65A9B5F567A0}"/>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8" name="Footer Placeholder 7">
            <a:extLst>
              <a:ext uri="{FF2B5EF4-FFF2-40B4-BE49-F238E27FC236}">
                <a16:creationId xmlns:a16="http://schemas.microsoft.com/office/drawing/2014/main" id="{A6787630-8BEF-44AE-9342-C77E5EF28B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812C41-F578-418B-9846-49812065A5E6}"/>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3362015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62EB-E4E1-4EB8-8154-2F0798618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89AAF3-89CF-4941-9410-C7BCAFE1C994}"/>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4" name="Footer Placeholder 3">
            <a:extLst>
              <a:ext uri="{FF2B5EF4-FFF2-40B4-BE49-F238E27FC236}">
                <a16:creationId xmlns:a16="http://schemas.microsoft.com/office/drawing/2014/main" id="{48E100AC-2B5A-4745-B75A-8F202C5BC1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152EF2-8DA6-4D6E-9ADE-76C6DB1B4A24}"/>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365513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189021-2412-4D28-B33B-657DAFAB12AC}"/>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3" name="Footer Placeholder 2">
            <a:extLst>
              <a:ext uri="{FF2B5EF4-FFF2-40B4-BE49-F238E27FC236}">
                <a16:creationId xmlns:a16="http://schemas.microsoft.com/office/drawing/2014/main" id="{49676E14-B653-45C7-9FBB-797B2DCFC76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B02CA3-F008-47FA-94AE-FDA9CBED04A4}"/>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177774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B8199-6986-4B7A-B04B-B5D2942A7B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00F36-9B7F-404A-9021-816429E162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44E5F7-6E79-45D6-93B8-1E066C92CE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E3B3E7-D9D9-4105-9EB2-8D3EADF12DF6}"/>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6" name="Footer Placeholder 5">
            <a:extLst>
              <a:ext uri="{FF2B5EF4-FFF2-40B4-BE49-F238E27FC236}">
                <a16:creationId xmlns:a16="http://schemas.microsoft.com/office/drawing/2014/main" id="{9667F559-7FE8-4A55-AD02-2915835E8D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25DF0E-39B6-466F-A8A3-22F9A1D01672}"/>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184804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779CB-7727-4CCB-BB1D-C5CAB2DFA8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1190439-3417-436B-9E70-C7994F7F3E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1FCD9B-1D1E-4168-AE12-74A33F46B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D5FBBA-A9E1-4BB6-AF6C-5F272B314230}"/>
              </a:ext>
            </a:extLst>
          </p:cNvPr>
          <p:cNvSpPr>
            <a:spLocks noGrp="1"/>
          </p:cNvSpPr>
          <p:nvPr>
            <p:ph type="dt" sz="half" idx="10"/>
          </p:nvPr>
        </p:nvSpPr>
        <p:spPr/>
        <p:txBody>
          <a:bodyPr/>
          <a:lstStyle/>
          <a:p>
            <a:fld id="{05647B2F-90B7-436D-AFBE-235445B6662D}" type="datetimeFigureOut">
              <a:rPr lang="en-US" smtClean="0"/>
              <a:t>6/30/2021</a:t>
            </a:fld>
            <a:endParaRPr lang="en-US"/>
          </a:p>
        </p:txBody>
      </p:sp>
      <p:sp>
        <p:nvSpPr>
          <p:cNvPr id="6" name="Footer Placeholder 5">
            <a:extLst>
              <a:ext uri="{FF2B5EF4-FFF2-40B4-BE49-F238E27FC236}">
                <a16:creationId xmlns:a16="http://schemas.microsoft.com/office/drawing/2014/main" id="{C998A332-A35F-4A76-8F9D-A269891F40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DB7934-7B8E-430A-AF21-8D2EA2E26828}"/>
              </a:ext>
            </a:extLst>
          </p:cNvPr>
          <p:cNvSpPr>
            <a:spLocks noGrp="1"/>
          </p:cNvSpPr>
          <p:nvPr>
            <p:ph type="sldNum" sz="quarter" idx="12"/>
          </p:nvPr>
        </p:nvSpPr>
        <p:spPr/>
        <p:txBody>
          <a:bodyPr/>
          <a:lstStyle/>
          <a:p>
            <a:fld id="{2D9E672C-4989-4995-A7CB-7AB52F0D3241}" type="slidenum">
              <a:rPr lang="en-US" smtClean="0"/>
              <a:t>‹#›</a:t>
            </a:fld>
            <a:endParaRPr lang="en-US"/>
          </a:p>
        </p:txBody>
      </p:sp>
    </p:spTree>
    <p:extLst>
      <p:ext uri="{BB962C8B-B14F-4D97-AF65-F5344CB8AC3E}">
        <p14:creationId xmlns:p14="http://schemas.microsoft.com/office/powerpoint/2010/main" val="842651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9198B-31C1-4B6A-B3D4-F11E59B57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C94F5D-0602-443A-A160-9BDBC0F289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D1D61-69B8-4486-9EE4-826F14B40B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47B2F-90B7-436D-AFBE-235445B6662D}" type="datetimeFigureOut">
              <a:rPr lang="en-US" smtClean="0"/>
              <a:t>6/30/2021</a:t>
            </a:fld>
            <a:endParaRPr lang="en-US"/>
          </a:p>
        </p:txBody>
      </p:sp>
      <p:sp>
        <p:nvSpPr>
          <p:cNvPr id="5" name="Footer Placeholder 4">
            <a:extLst>
              <a:ext uri="{FF2B5EF4-FFF2-40B4-BE49-F238E27FC236}">
                <a16:creationId xmlns:a16="http://schemas.microsoft.com/office/drawing/2014/main" id="{E784E942-1EC9-44D3-AFC2-D83C6E0AF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81974A-6080-42FA-AC9A-0CF9E5611A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E672C-4989-4995-A7CB-7AB52F0D3241}" type="slidenum">
              <a:rPr lang="en-US" smtClean="0"/>
              <a:t>‹#›</a:t>
            </a:fld>
            <a:endParaRPr lang="en-US"/>
          </a:p>
        </p:txBody>
      </p:sp>
      <p:pic>
        <p:nvPicPr>
          <p:cNvPr id="7" name="Picture 6" descr="UTPlogo">
            <a:extLst>
              <a:ext uri="{FF2B5EF4-FFF2-40B4-BE49-F238E27FC236}">
                <a16:creationId xmlns:a16="http://schemas.microsoft.com/office/drawing/2014/main" id="{8ADFA8FA-B857-46A1-9211-67064DF5186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88155" y="119900"/>
            <a:ext cx="1017893" cy="1135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885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735AC-E1B3-45CD-87E9-487A0EAEBBCA}"/>
              </a:ext>
            </a:extLst>
          </p:cNvPr>
          <p:cNvSpPr>
            <a:spLocks noGrp="1"/>
          </p:cNvSpPr>
          <p:nvPr>
            <p:ph type="ctrTitle" idx="4294967295"/>
          </p:nvPr>
        </p:nvSpPr>
        <p:spPr>
          <a:xfrm>
            <a:off x="1524000" y="1122363"/>
            <a:ext cx="9700470" cy="3877476"/>
          </a:xfrm>
        </p:spPr>
        <p:txBody>
          <a:bodyPr>
            <a:normAutofit/>
          </a:bodyPr>
          <a:lstStyle/>
          <a:p>
            <a:pPr algn="ctr"/>
            <a:r>
              <a:rPr lang="en-US" sz="7200" b="1" dirty="0"/>
              <a:t>UTP Productions</a:t>
            </a:r>
            <a:br>
              <a:rPr lang="en-US" sz="7200" b="1" dirty="0"/>
            </a:br>
            <a:r>
              <a:rPr lang="en-US" sz="7200" b="1" dirty="0"/>
              <a:t>On Site Safety Training</a:t>
            </a:r>
          </a:p>
        </p:txBody>
      </p:sp>
    </p:spTree>
    <p:extLst>
      <p:ext uri="{BB962C8B-B14F-4D97-AF65-F5344CB8AC3E}">
        <p14:creationId xmlns:p14="http://schemas.microsoft.com/office/powerpoint/2010/main" val="2589675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9C058C-4E79-4208-B571-0C25C9A55AFF}"/>
              </a:ext>
            </a:extLst>
          </p:cNvPr>
          <p:cNvSpPr>
            <a:spLocks noGrp="1"/>
          </p:cNvSpPr>
          <p:nvPr>
            <p:ph idx="1"/>
          </p:nvPr>
        </p:nvSpPr>
        <p:spPr>
          <a:xfrm>
            <a:off x="1156981" y="617609"/>
            <a:ext cx="10515600" cy="5623799"/>
          </a:xfrm>
        </p:spPr>
        <p:txBody>
          <a:bodyPr>
            <a:noAutofit/>
          </a:bodyPr>
          <a:lstStyle/>
          <a:p>
            <a:pPr marL="0" indent="0" algn="ctr">
              <a:buNone/>
            </a:pPr>
            <a:r>
              <a:rPr lang="en-US" sz="4400" dirty="0">
                <a:effectLst/>
                <a:ea typeface="Times New Roman" panose="02020603050405020304" pitchFamily="18" charset="0"/>
              </a:rPr>
              <a:t>Minor first aid is always available, but don't try to continue working if you are seriously sick or injured. This only makes things more dangerous for everyone around you. If a fellow worker or a member of the road crew asks you to do something which you feel is unsafe, report it immediately to the job steward. Don't be pressured to do something you don't feel is right.</a:t>
            </a:r>
            <a:endParaRPr lang="en-US" sz="4400" dirty="0"/>
          </a:p>
        </p:txBody>
      </p:sp>
    </p:spTree>
    <p:extLst>
      <p:ext uri="{BB962C8B-B14F-4D97-AF65-F5344CB8AC3E}">
        <p14:creationId xmlns:p14="http://schemas.microsoft.com/office/powerpoint/2010/main" val="119937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8A5F62-B646-4133-B9FF-EDB6C20D66FC}"/>
              </a:ext>
            </a:extLst>
          </p:cNvPr>
          <p:cNvSpPr>
            <a:spLocks noGrp="1"/>
          </p:cNvSpPr>
          <p:nvPr>
            <p:ph idx="1"/>
          </p:nvPr>
        </p:nvSpPr>
        <p:spPr>
          <a:xfrm>
            <a:off x="838200" y="1476462"/>
            <a:ext cx="10515600" cy="4700501"/>
          </a:xfrm>
        </p:spPr>
        <p:txBody>
          <a:bodyPr>
            <a:normAutofit lnSpcReduction="10000"/>
          </a:bodyPr>
          <a:lstStyle/>
          <a:p>
            <a:pPr marL="0" indent="0" algn="ctr">
              <a:buNone/>
            </a:pPr>
            <a:r>
              <a:rPr lang="en-US" sz="5400" dirty="0">
                <a:effectLst/>
                <a:latin typeface="Times New Roman" panose="02020603050405020304" pitchFamily="18" charset="0"/>
                <a:ea typeface="Times New Roman" panose="02020603050405020304" pitchFamily="18" charset="0"/>
                <a:cs typeface="Times New Roman" panose="02020603050405020304" pitchFamily="18" charset="0"/>
              </a:rPr>
              <a:t>Remember that when a forklift has a full load, the driver's field of vision is very limited. Get out of his way! </a:t>
            </a:r>
          </a:p>
          <a:p>
            <a:pPr marL="0" indent="0" algn="ctr">
              <a:buNone/>
            </a:pPr>
            <a:endParaRPr lang="en-US" sz="54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r>
              <a:rPr lang="en-US" sz="5400" dirty="0">
                <a:effectLst/>
                <a:latin typeface="Times New Roman" panose="02020603050405020304" pitchFamily="18" charset="0"/>
                <a:ea typeface="Times New Roman" panose="02020603050405020304" pitchFamily="18" charset="0"/>
                <a:cs typeface="Times New Roman" panose="02020603050405020304" pitchFamily="18" charset="0"/>
              </a:rPr>
              <a:t>If you are driving the Forklift, SAFETY before SPEED! </a:t>
            </a:r>
            <a:endParaRPr lang="en-US" sz="5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sz="5400" dirty="0"/>
          </a:p>
        </p:txBody>
      </p:sp>
    </p:spTree>
    <p:extLst>
      <p:ext uri="{BB962C8B-B14F-4D97-AF65-F5344CB8AC3E}">
        <p14:creationId xmlns:p14="http://schemas.microsoft.com/office/powerpoint/2010/main" val="2962130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1AA56D-57D3-4DF4-B1A2-D7223D413315}"/>
              </a:ext>
            </a:extLst>
          </p:cNvPr>
          <p:cNvSpPr>
            <a:spLocks noGrp="1"/>
          </p:cNvSpPr>
          <p:nvPr>
            <p:ph idx="1"/>
          </p:nvPr>
        </p:nvSpPr>
        <p:spPr>
          <a:xfrm>
            <a:off x="838200" y="755009"/>
            <a:ext cx="10515600" cy="5421954"/>
          </a:xfrm>
        </p:spPr>
        <p:txBody>
          <a:bodyPr>
            <a:noAutofit/>
          </a:bodyPr>
          <a:lstStyle/>
          <a:p>
            <a:pPr marL="0" indent="0" algn="ctr">
              <a:buNone/>
            </a:pPr>
            <a:r>
              <a:rPr lang="en-US" sz="4000" dirty="0">
                <a:effectLst/>
                <a:latin typeface="Times New Roman" panose="02020603050405020304" pitchFamily="18" charset="0"/>
                <a:ea typeface="Times New Roman" panose="02020603050405020304" pitchFamily="18" charset="0"/>
              </a:rPr>
              <a:t>"Heads" or "heads up" is the most important warning in the arena. If you hear this call, that means something is being lowered from the Rig or high steel on a rope or chain motor, OR it could mean that something is FALLING. Be aware of what is happening around you at all times. If you hear someone yell "heads," it means look out! Pay attention overhead.</a:t>
            </a:r>
            <a:endParaRPr lang="en-US" sz="4000" dirty="0"/>
          </a:p>
        </p:txBody>
      </p:sp>
    </p:spTree>
    <p:extLst>
      <p:ext uri="{BB962C8B-B14F-4D97-AF65-F5344CB8AC3E}">
        <p14:creationId xmlns:p14="http://schemas.microsoft.com/office/powerpoint/2010/main" val="2549019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5F4EC8-89F6-475B-814A-57C41B17A24A}"/>
              </a:ext>
            </a:extLst>
          </p:cNvPr>
          <p:cNvSpPr>
            <a:spLocks noGrp="1"/>
          </p:cNvSpPr>
          <p:nvPr>
            <p:ph idx="1"/>
          </p:nvPr>
        </p:nvSpPr>
        <p:spPr>
          <a:xfrm>
            <a:off x="838200" y="1308683"/>
            <a:ext cx="10515600" cy="4868280"/>
          </a:xfrm>
        </p:spPr>
        <p:txBody>
          <a:bodyPr>
            <a:noAutofit/>
          </a:bodyPr>
          <a:lstStyle/>
          <a:p>
            <a:pPr marL="0" indent="0" algn="ctr">
              <a:buNone/>
            </a:pPr>
            <a:r>
              <a:rPr lang="en-US" sz="4400" dirty="0">
                <a:effectLst/>
                <a:latin typeface="Times New Roman" panose="02020603050405020304" pitchFamily="18" charset="0"/>
                <a:ea typeface="Times New Roman" panose="02020603050405020304" pitchFamily="18" charset="0"/>
              </a:rPr>
              <a:t>If you will be working more than a few feet off the floor, you must observe special safety precautions. This applies to anyone working in any of the following areas: on the rig, </a:t>
            </a:r>
            <a:r>
              <a:rPr lang="en-US" sz="4400" dirty="0">
                <a:latin typeface="Times New Roman" panose="02020603050405020304" pitchFamily="18" charset="0"/>
                <a:ea typeface="Times New Roman" panose="02020603050405020304" pitchFamily="18" charset="0"/>
              </a:rPr>
              <a:t>i</a:t>
            </a:r>
            <a:r>
              <a:rPr lang="en-US" sz="4400" dirty="0">
                <a:effectLst/>
                <a:latin typeface="Times New Roman" panose="02020603050405020304" pitchFamily="18" charset="0"/>
                <a:ea typeface="Times New Roman" panose="02020603050405020304" pitchFamily="18" charset="0"/>
              </a:rPr>
              <a:t>n a lift, at the top of a ladder, focusing lights or anywhere else that there is even a chance of another person to be standing underneath you, or falling. </a:t>
            </a:r>
            <a:endParaRPr lang="en-US" sz="4400" dirty="0"/>
          </a:p>
        </p:txBody>
      </p:sp>
    </p:spTree>
    <p:extLst>
      <p:ext uri="{BB962C8B-B14F-4D97-AF65-F5344CB8AC3E}">
        <p14:creationId xmlns:p14="http://schemas.microsoft.com/office/powerpoint/2010/main" val="3146306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BD0336-92AC-4420-B144-7117907D24B4}"/>
              </a:ext>
            </a:extLst>
          </p:cNvPr>
          <p:cNvSpPr>
            <a:spLocks noGrp="1"/>
          </p:cNvSpPr>
          <p:nvPr>
            <p:ph idx="1"/>
          </p:nvPr>
        </p:nvSpPr>
        <p:spPr>
          <a:xfrm>
            <a:off x="838200" y="1375794"/>
            <a:ext cx="10515600" cy="4801169"/>
          </a:xfrm>
        </p:spPr>
        <p:txBody>
          <a:bodyPr>
            <a:normAutofit/>
          </a:bodyPr>
          <a:lstStyle/>
          <a:p>
            <a:pPr marL="0" indent="0" algn="ctr">
              <a:buNone/>
            </a:pPr>
            <a:r>
              <a:rPr lang="en-US" sz="4000" dirty="0"/>
              <a:t>If you are working in a lift or on the rig, all of your tools MUST BE secured with a lanyard.  </a:t>
            </a:r>
          </a:p>
          <a:p>
            <a:pPr marL="0" indent="0" algn="ctr">
              <a:buNone/>
            </a:pPr>
            <a:endParaRPr lang="en-US" sz="4000" dirty="0"/>
          </a:p>
          <a:p>
            <a:pPr marL="0" indent="0" algn="ctr">
              <a:buNone/>
            </a:pPr>
            <a:r>
              <a:rPr lang="en-US" sz="4000" dirty="0"/>
              <a:t>When lifting, use your legs instead of your back.  Additional personnel or a fork lift will be available to avoid personal injury.  Do not hesitate to ask for help.</a:t>
            </a:r>
          </a:p>
        </p:txBody>
      </p:sp>
    </p:spTree>
    <p:extLst>
      <p:ext uri="{BB962C8B-B14F-4D97-AF65-F5344CB8AC3E}">
        <p14:creationId xmlns:p14="http://schemas.microsoft.com/office/powerpoint/2010/main" val="319774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B033BE-0E4F-4AE2-8CC0-74AE5EE3D9AD}"/>
              </a:ext>
            </a:extLst>
          </p:cNvPr>
          <p:cNvSpPr>
            <a:spLocks noGrp="1"/>
          </p:cNvSpPr>
          <p:nvPr>
            <p:ph idx="1"/>
          </p:nvPr>
        </p:nvSpPr>
        <p:spPr>
          <a:xfrm>
            <a:off x="838200" y="1300294"/>
            <a:ext cx="10515600" cy="4876669"/>
          </a:xfrm>
        </p:spPr>
        <p:txBody>
          <a:bodyPr>
            <a:normAutofit lnSpcReduction="10000"/>
          </a:bodyPr>
          <a:lstStyle/>
          <a:p>
            <a:pPr marL="0" indent="0" algn="ctr">
              <a:buNone/>
            </a:pPr>
            <a:r>
              <a:rPr lang="en-US" sz="3200" b="1" dirty="0">
                <a:effectLst/>
                <a:latin typeface="Arial" panose="020B0604020202020204" pitchFamily="34" charset="0"/>
                <a:ea typeface="Times New Roman" panose="02020603050405020304" pitchFamily="18" charset="0"/>
                <a:cs typeface="Times New Roman" panose="02020603050405020304" pitchFamily="18" charset="0"/>
              </a:rPr>
              <a:t>UTP Safety Committee</a:t>
            </a:r>
            <a:endParaRPr lang="en-US" sz="3200" b="1" dirty="0">
              <a:latin typeface="Arial" panose="020B0604020202020204" pitchFamily="34" charset="0"/>
              <a:ea typeface="Times New Roman" panose="02020603050405020304" pitchFamily="18" charset="0"/>
              <a:cs typeface="Times New Roman" panose="02020603050405020304" pitchFamily="18" charset="0"/>
            </a:endParaRPr>
          </a:p>
          <a:p>
            <a:pPr marL="0" indent="0" algn="ctr">
              <a:buNone/>
            </a:pPr>
            <a:r>
              <a:rPr lang="en-US" sz="3200" dirty="0">
                <a:effectLst/>
                <a:latin typeface="Arial" panose="020B0604020202020204" pitchFamily="34" charset="0"/>
                <a:ea typeface="Times New Roman" panose="02020603050405020304" pitchFamily="18" charset="0"/>
                <a:cs typeface="Times New Roman" panose="02020603050405020304" pitchFamily="18" charset="0"/>
              </a:rPr>
              <a:t>Comprised of UTPs’ President, HR Manager and Director of Safety; we will continue to meet and discuss; on a regular basis any work related accidents, incidents and etc. in order to stay abreast of all hazards.  We will send out a quarterly safety newsletter to key employees in order to help them and their teams stay on top of the greatest risks in the industry.  This newsletter will also include a list of accidents within the company over the course of the quarter minus any employee identifying information.</a:t>
            </a:r>
          </a:p>
          <a:p>
            <a:pPr marL="0" indent="0">
              <a:buNone/>
            </a:pPr>
            <a:endParaRPr lang="en-US" dirty="0"/>
          </a:p>
        </p:txBody>
      </p:sp>
    </p:spTree>
    <p:extLst>
      <p:ext uri="{BB962C8B-B14F-4D97-AF65-F5344CB8AC3E}">
        <p14:creationId xmlns:p14="http://schemas.microsoft.com/office/powerpoint/2010/main" val="405803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6E63D2-79A5-4FA8-B7DE-713B9DE6721C}"/>
              </a:ext>
            </a:extLst>
          </p:cNvPr>
          <p:cNvSpPr>
            <a:spLocks noGrp="1"/>
          </p:cNvSpPr>
          <p:nvPr>
            <p:ph idx="1"/>
          </p:nvPr>
        </p:nvSpPr>
        <p:spPr>
          <a:xfrm>
            <a:off x="838200" y="1174459"/>
            <a:ext cx="10515600" cy="5002504"/>
          </a:xfrm>
        </p:spPr>
        <p:txBody>
          <a:bodyPr>
            <a:noAutofit/>
          </a:bodyPr>
          <a:lstStyle/>
          <a:p>
            <a:pPr marL="0" indent="0" algn="ctr">
              <a:buNone/>
            </a:pPr>
            <a:r>
              <a:rPr lang="en-US" sz="4400" dirty="0"/>
              <a:t>We will continue to work to improve and expand this safety program.</a:t>
            </a:r>
          </a:p>
          <a:p>
            <a:pPr marL="0" indent="0" algn="ctr">
              <a:buNone/>
            </a:pPr>
            <a:endParaRPr lang="en-US" sz="4400" dirty="0"/>
          </a:p>
          <a:p>
            <a:pPr marL="0" indent="0" algn="ctr">
              <a:buNone/>
            </a:pPr>
            <a:r>
              <a:rPr lang="en-US" sz="4400" dirty="0"/>
              <a:t>If you have any questions or suggestions concerning safety, please contact your Steward or the UTP Representative.  </a:t>
            </a:r>
          </a:p>
        </p:txBody>
      </p:sp>
    </p:spTree>
    <p:extLst>
      <p:ext uri="{BB962C8B-B14F-4D97-AF65-F5344CB8AC3E}">
        <p14:creationId xmlns:p14="http://schemas.microsoft.com/office/powerpoint/2010/main" val="3210300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168FFA-D869-4B46-B873-6FA0E68CA85F}"/>
              </a:ext>
            </a:extLst>
          </p:cNvPr>
          <p:cNvSpPr>
            <a:spLocks noGrp="1"/>
          </p:cNvSpPr>
          <p:nvPr>
            <p:ph idx="1"/>
          </p:nvPr>
        </p:nvSpPr>
        <p:spPr>
          <a:xfrm>
            <a:off x="838200" y="1375794"/>
            <a:ext cx="10515600" cy="4801169"/>
          </a:xfrm>
        </p:spPr>
        <p:txBody>
          <a:bodyPr>
            <a:normAutofit/>
          </a:bodyPr>
          <a:lstStyle/>
          <a:p>
            <a:pPr marL="0" indent="0" algn="ctr">
              <a:buNone/>
            </a:pPr>
            <a:r>
              <a:rPr lang="en-US" sz="5400" dirty="0"/>
              <a:t>The most important thing that we can do each day, is finish the day without anyone getting hurt.</a:t>
            </a:r>
          </a:p>
          <a:p>
            <a:pPr marL="0" indent="0" algn="ctr">
              <a:buNone/>
            </a:pPr>
            <a:endParaRPr lang="en-US" sz="5400" dirty="0"/>
          </a:p>
          <a:p>
            <a:pPr marL="0" indent="0" algn="ctr">
              <a:buNone/>
            </a:pPr>
            <a:r>
              <a:rPr lang="en-US" sz="5400" dirty="0"/>
              <a:t>PLEASE BE SAFE!</a:t>
            </a:r>
          </a:p>
        </p:txBody>
      </p:sp>
    </p:spTree>
    <p:extLst>
      <p:ext uri="{BB962C8B-B14F-4D97-AF65-F5344CB8AC3E}">
        <p14:creationId xmlns:p14="http://schemas.microsoft.com/office/powerpoint/2010/main" val="2381994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C57DC5-3EB7-4E93-9A66-1AF855248383}"/>
              </a:ext>
            </a:extLst>
          </p:cNvPr>
          <p:cNvSpPr>
            <a:spLocks noGrp="1"/>
          </p:cNvSpPr>
          <p:nvPr>
            <p:ph idx="1"/>
          </p:nvPr>
        </p:nvSpPr>
        <p:spPr>
          <a:xfrm>
            <a:off x="838200" y="1224793"/>
            <a:ext cx="10515600" cy="4952170"/>
          </a:xfrm>
        </p:spPr>
        <p:txBody>
          <a:bodyPr>
            <a:noAutofit/>
          </a:bodyPr>
          <a:lstStyle/>
          <a:p>
            <a:pPr marL="0" indent="0" algn="ctr">
              <a:buNone/>
            </a:pPr>
            <a:r>
              <a:rPr lang="en-US" sz="4400" dirty="0"/>
              <a:t>UTP Productions, working with our Local Stewards WILL conduct a “safety moment” each day before work begins.  </a:t>
            </a:r>
          </a:p>
          <a:p>
            <a:pPr marL="0" indent="0" algn="ctr">
              <a:buNone/>
            </a:pPr>
            <a:endParaRPr lang="en-US" sz="4400" dirty="0"/>
          </a:p>
          <a:p>
            <a:pPr marL="0" indent="0" algn="ctr">
              <a:buNone/>
            </a:pPr>
            <a:r>
              <a:rPr lang="en-US" sz="4400" dirty="0"/>
              <a:t>This may be as simple as reminding people to be safe when they are working but could be more involved.  The intention is to ingrain a safety first mentality.</a:t>
            </a:r>
          </a:p>
        </p:txBody>
      </p:sp>
    </p:spTree>
    <p:extLst>
      <p:ext uri="{BB962C8B-B14F-4D97-AF65-F5344CB8AC3E}">
        <p14:creationId xmlns:p14="http://schemas.microsoft.com/office/powerpoint/2010/main" val="304914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4F17E8-CC0B-43C4-B524-D4F0E4EAFA6D}"/>
              </a:ext>
            </a:extLst>
          </p:cNvPr>
          <p:cNvSpPr>
            <a:spLocks noGrp="1"/>
          </p:cNvSpPr>
          <p:nvPr>
            <p:ph idx="1"/>
          </p:nvPr>
        </p:nvSpPr>
        <p:spPr>
          <a:xfrm>
            <a:off x="838200" y="1275127"/>
            <a:ext cx="10515600" cy="4901836"/>
          </a:xfrm>
        </p:spPr>
        <p:txBody>
          <a:bodyPr>
            <a:normAutofit fontScale="85000" lnSpcReduction="20000"/>
          </a:bodyPr>
          <a:lstStyle/>
          <a:p>
            <a:pPr marL="0" indent="0" algn="ctr">
              <a:buNone/>
            </a:pPr>
            <a:r>
              <a:rPr lang="en-US" sz="5400" dirty="0">
                <a:effectLst/>
                <a:ea typeface="Times New Roman" panose="02020603050405020304" pitchFamily="18" charset="0"/>
                <a:cs typeface="Times New Roman" panose="02020603050405020304" pitchFamily="18" charset="0"/>
              </a:rPr>
              <a:t>The number one rule is "SAFETY FIRST!" If you have any doubts about completing a task, ask for help!! Even if you feel stupid asking for advice or assistance, ask anyway. Dumb questions are much easier to deal with than dumb mistakes! Remember that you are responsible not only for your own safety, but also the safety of everyone around you.</a:t>
            </a:r>
            <a:endParaRPr lang="en-US" sz="5400" dirty="0">
              <a:effectLst/>
              <a:ea typeface="Calibri" panose="020F0502020204030204" pitchFamily="34" charset="0"/>
              <a:cs typeface="Times New Roman" panose="02020603050405020304" pitchFamily="18" charset="0"/>
            </a:endParaRPr>
          </a:p>
          <a:p>
            <a:pPr marL="0" indent="0" algn="ctr">
              <a:buNone/>
            </a:pPr>
            <a:endParaRPr lang="en-US" dirty="0"/>
          </a:p>
        </p:txBody>
      </p:sp>
    </p:spTree>
    <p:extLst>
      <p:ext uri="{BB962C8B-B14F-4D97-AF65-F5344CB8AC3E}">
        <p14:creationId xmlns:p14="http://schemas.microsoft.com/office/powerpoint/2010/main" val="3328494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F113-5F42-4CF1-8675-5DC033FAC2A8}"/>
              </a:ext>
            </a:extLst>
          </p:cNvPr>
          <p:cNvSpPr>
            <a:spLocks noGrp="1"/>
          </p:cNvSpPr>
          <p:nvPr>
            <p:ph idx="1"/>
          </p:nvPr>
        </p:nvSpPr>
        <p:spPr/>
        <p:txBody>
          <a:bodyPr>
            <a:normAutofit/>
          </a:bodyPr>
          <a:lstStyle/>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Safety Rules</a:t>
            </a:r>
          </a:p>
          <a:p>
            <a:pPr marL="0" marR="0" indent="0">
              <a:spcBef>
                <a:spcPts val="0"/>
              </a:spcBef>
              <a:spcAft>
                <a:spcPts val="0"/>
              </a:spcAft>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Proper footwear and clothing will be worn at all times.</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Horseplay, running, fighting or any activity that may result in injury will not be tolerated.</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Do not operate any machine you are not familiar with.</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Do not leave tools or materials on the floor which might cause others to trip and fall.</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Do not block exits, fire doors, aisles, fire extinguishers, gas meters, electrical panels or traffic lanes.</a:t>
            </a:r>
          </a:p>
          <a:p>
            <a:pPr marL="0" marR="0" lvl="0" indent="0">
              <a:lnSpc>
                <a:spcPct val="150000"/>
              </a:lnSpc>
              <a:spcBef>
                <a:spcPts val="0"/>
              </a:spcBef>
              <a:spcAft>
                <a:spcPts val="0"/>
              </a:spcAft>
              <a:buSzPts val="1200"/>
              <a:buNone/>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Avoid the risk of rupture, internal injury or back injury in attempting to lift or push excessive loads.  If an object is too heavy to move without strain – </a:t>
            </a:r>
            <a:r>
              <a:rPr lang="en-US" sz="1800" b="1" dirty="0">
                <a:effectLst/>
                <a:latin typeface="Arial" panose="020B0604020202020204" pitchFamily="34" charset="0"/>
                <a:ea typeface="Times New Roman" panose="02020603050405020304" pitchFamily="18" charset="0"/>
                <a:cs typeface="Times New Roman" panose="02020603050405020304" pitchFamily="18" charset="0"/>
              </a:rPr>
              <a:t>ASK FOR HELP or use a forklift.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4498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A3F113-5F42-4CF1-8675-5DC033FAC2A8}"/>
              </a:ext>
            </a:extLst>
          </p:cNvPr>
          <p:cNvSpPr>
            <a:spLocks noGrp="1"/>
          </p:cNvSpPr>
          <p:nvPr>
            <p:ph idx="1"/>
          </p:nvPr>
        </p:nvSpPr>
        <p:spPr>
          <a:xfrm>
            <a:off x="838200" y="1342239"/>
            <a:ext cx="10515600" cy="4834724"/>
          </a:xfrm>
        </p:spPr>
        <p:txBody>
          <a:bodyPr>
            <a:noAutofit/>
          </a:bodyPr>
          <a:lstStyle/>
          <a:p>
            <a:pPr marL="0" marR="0" indent="0">
              <a:spcBef>
                <a:spcPts val="0"/>
              </a:spcBef>
              <a:spcAft>
                <a:spcPts val="0"/>
              </a:spcAft>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Safety Rules</a:t>
            </a:r>
          </a:p>
          <a:p>
            <a:pPr marL="0" marR="0" indent="0">
              <a:spcBef>
                <a:spcPts val="0"/>
              </a:spcBef>
              <a:spcAft>
                <a:spcPts val="0"/>
              </a:spcAft>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 </a:t>
            </a: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Observe the correct position for lifting.  Stand with your feet slightly apart, assume a squatting position with knees bent and tuck your chin.  Tilt head forward, grasp the load with both hands and gradually push up with your legs, keeping your back straight and avoiding any abrupt movement.</a:t>
            </a: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Do not distract others while working.  When approaching a machine operator for any purpose, do so from the front or the side in a way that he or she will see you coning and will not be shocked or surprised.  If conversation is necessary first make sure the machine is turned off.</a:t>
            </a: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Use appropriate gloves when handling materials with sharp or jagged edges which may result in lacerations or splinters.</a:t>
            </a: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Do not attempt to operate machinery for which you are not trained.</a:t>
            </a: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Unnecessary and excessive haste is the cause of many accidents. Exercise caution at all times.  </a:t>
            </a:r>
            <a:r>
              <a:rPr lang="en-US" sz="1600" b="1" dirty="0">
                <a:effectLst/>
                <a:latin typeface="Arial" panose="020B0604020202020204" pitchFamily="34" charset="0"/>
                <a:ea typeface="Times New Roman" panose="02020603050405020304" pitchFamily="18" charset="0"/>
                <a:cs typeface="Times New Roman" panose="02020603050405020304" pitchFamily="18" charset="0"/>
              </a:rPr>
              <a:t>WALK, DO NOT RUN!</a:t>
            </a:r>
            <a:endParaRPr lang="en-US"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lnSpc>
                <a:spcPct val="150000"/>
              </a:lnSpc>
              <a:spcBef>
                <a:spcPts val="0"/>
              </a:spcBef>
              <a:spcAft>
                <a:spcPts val="0"/>
              </a:spcAft>
              <a:buSzPts val="1200"/>
              <a:buNone/>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All work related injuries and accidents, no matter how minor, must be reported immediately to your supervisor.</a:t>
            </a:r>
          </a:p>
          <a:p>
            <a:pPr marL="0" indent="0">
              <a:buNone/>
            </a:pPr>
            <a:endParaRPr lang="en-US" sz="1400" dirty="0"/>
          </a:p>
        </p:txBody>
      </p:sp>
    </p:spTree>
    <p:extLst>
      <p:ext uri="{BB962C8B-B14F-4D97-AF65-F5344CB8AC3E}">
        <p14:creationId xmlns:p14="http://schemas.microsoft.com/office/powerpoint/2010/main" val="244310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538F82-47F5-43A2-A1EF-0F7E39A90BA5}"/>
              </a:ext>
            </a:extLst>
          </p:cNvPr>
          <p:cNvSpPr>
            <a:spLocks noGrp="1"/>
          </p:cNvSpPr>
          <p:nvPr>
            <p:ph idx="1"/>
          </p:nvPr>
        </p:nvSpPr>
        <p:spPr/>
        <p:txBody>
          <a:bodyPr>
            <a:normAutofit/>
          </a:bodyPr>
          <a:lstStyle/>
          <a:p>
            <a:pPr marL="0" indent="0" algn="ctr">
              <a:buNone/>
            </a:pPr>
            <a:r>
              <a:rPr lang="en-US" sz="3600" dirty="0"/>
              <a:t>We ask that everyone complete OSHA 10 construction or IATSE in order to work for UTP Productions.   </a:t>
            </a:r>
          </a:p>
          <a:p>
            <a:pPr marL="0" indent="0" algn="ctr">
              <a:buNone/>
            </a:pPr>
            <a:endParaRPr lang="en-US" sz="3600" dirty="0"/>
          </a:p>
          <a:p>
            <a:pPr marL="0" indent="0" algn="ctr">
              <a:buNone/>
            </a:pPr>
            <a:r>
              <a:rPr lang="en-US" sz="3600" dirty="0"/>
              <a:t>OSHA 10 classes are offered online through the Local 720 Training Trust or </a:t>
            </a:r>
            <a:r>
              <a:rPr lang="en-US" sz="3600" dirty="0" err="1"/>
              <a:t>throught</a:t>
            </a:r>
            <a:r>
              <a:rPr lang="en-US" sz="3600" dirty="0"/>
              <a:t> IATSE Safety Training website.</a:t>
            </a:r>
          </a:p>
        </p:txBody>
      </p:sp>
    </p:spTree>
    <p:extLst>
      <p:ext uri="{BB962C8B-B14F-4D97-AF65-F5344CB8AC3E}">
        <p14:creationId xmlns:p14="http://schemas.microsoft.com/office/powerpoint/2010/main" val="417821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1C086B-2AB9-4B2E-9347-3B0D1DB4A3C8}"/>
              </a:ext>
            </a:extLst>
          </p:cNvPr>
          <p:cNvSpPr>
            <a:spLocks noGrp="1"/>
          </p:cNvSpPr>
          <p:nvPr>
            <p:ph idx="1"/>
          </p:nvPr>
        </p:nvSpPr>
        <p:spPr>
          <a:xfrm>
            <a:off x="838200" y="1199626"/>
            <a:ext cx="10515600" cy="5010893"/>
          </a:xfrm>
        </p:spPr>
        <p:txBody>
          <a:bodyPr>
            <a:noAutofit/>
          </a:bodyPr>
          <a:lstStyle/>
          <a:p>
            <a:pPr marL="0" indent="0" algn="ctr">
              <a:buNone/>
            </a:pPr>
            <a:r>
              <a:rPr lang="en-US" sz="3200" dirty="0"/>
              <a:t>Although we do not require safety shoes or steel toed shoes, we STRONGLY recommend the use of them.  We also recognize that leather gloves protect fingers and we ask that you wear them if you can.</a:t>
            </a:r>
          </a:p>
          <a:p>
            <a:pPr marL="0" indent="0" algn="ctr">
              <a:buNone/>
            </a:pPr>
            <a:r>
              <a:rPr lang="en-US" sz="3200" dirty="0"/>
              <a:t>Hard hats are NOT required at this time, but we strongly recommend their use in the Arena/Stadium environment.</a:t>
            </a:r>
          </a:p>
          <a:p>
            <a:pPr marL="0" indent="0" algn="ctr">
              <a:buNone/>
            </a:pPr>
            <a:endParaRPr lang="en-US" sz="3200" dirty="0"/>
          </a:p>
          <a:p>
            <a:pPr marL="0" indent="0" algn="ctr">
              <a:buNone/>
            </a:pPr>
            <a:r>
              <a:rPr lang="en-US" sz="3200" dirty="0"/>
              <a:t>Discounted personal protective equipment is available from the UTP Website.</a:t>
            </a:r>
          </a:p>
          <a:p>
            <a:pPr marL="0" indent="0" algn="ctr">
              <a:buNone/>
            </a:pPr>
            <a:r>
              <a:rPr lang="en-US" sz="3200" dirty="0"/>
              <a:t>https://www.utpgroup.com/safety-certification/</a:t>
            </a:r>
          </a:p>
        </p:txBody>
      </p:sp>
    </p:spTree>
    <p:extLst>
      <p:ext uri="{BB962C8B-B14F-4D97-AF65-F5344CB8AC3E}">
        <p14:creationId xmlns:p14="http://schemas.microsoft.com/office/powerpoint/2010/main" val="192999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7C816-67A9-4FCB-BC3B-A65CFDC835E2}"/>
              </a:ext>
            </a:extLst>
          </p:cNvPr>
          <p:cNvSpPr>
            <a:spLocks noGrp="1"/>
          </p:cNvSpPr>
          <p:nvPr>
            <p:ph idx="1"/>
          </p:nvPr>
        </p:nvSpPr>
        <p:spPr>
          <a:xfrm>
            <a:off x="838200" y="1333850"/>
            <a:ext cx="10515600" cy="4843113"/>
          </a:xfrm>
        </p:spPr>
        <p:txBody>
          <a:bodyPr>
            <a:normAutofit/>
          </a:bodyPr>
          <a:lstStyle/>
          <a:p>
            <a:pPr marL="0" indent="0" algn="ctr">
              <a:buNone/>
            </a:pPr>
            <a:r>
              <a:rPr lang="en-US" sz="4800" dirty="0"/>
              <a:t>The first piece of Personal Protective Equipment that you should use is the SAFTEY FIRST mentality.  </a:t>
            </a:r>
          </a:p>
          <a:p>
            <a:pPr marL="0" indent="0" algn="ctr">
              <a:buNone/>
            </a:pPr>
            <a:endParaRPr lang="en-US" sz="4800" dirty="0"/>
          </a:p>
          <a:p>
            <a:pPr marL="0" indent="0" algn="ctr">
              <a:buNone/>
            </a:pPr>
            <a:r>
              <a:rPr lang="en-US" sz="4800" dirty="0"/>
              <a:t>Being safe is much easier than dealing with accidents and injuries.</a:t>
            </a:r>
          </a:p>
        </p:txBody>
      </p:sp>
    </p:spTree>
    <p:extLst>
      <p:ext uri="{BB962C8B-B14F-4D97-AF65-F5344CB8AC3E}">
        <p14:creationId xmlns:p14="http://schemas.microsoft.com/office/powerpoint/2010/main" val="130654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171634-E2D9-4809-B78F-65390F1C295D}"/>
              </a:ext>
            </a:extLst>
          </p:cNvPr>
          <p:cNvSpPr>
            <a:spLocks noGrp="1"/>
          </p:cNvSpPr>
          <p:nvPr>
            <p:ph idx="1"/>
          </p:nvPr>
        </p:nvSpPr>
        <p:spPr>
          <a:xfrm>
            <a:off x="838200" y="805343"/>
            <a:ext cx="10515600" cy="5371620"/>
          </a:xfrm>
        </p:spPr>
        <p:txBody>
          <a:bodyPr>
            <a:normAutofit lnSpcReduction="10000"/>
          </a:bodyPr>
          <a:lstStyle/>
          <a:p>
            <a:pPr marL="0" indent="0" algn="ctr">
              <a:buNone/>
            </a:pPr>
            <a:r>
              <a:rPr lang="en-US" sz="5400" dirty="0">
                <a:effectLst/>
                <a:ea typeface="Times New Roman" panose="02020603050405020304" pitchFamily="18" charset="0"/>
                <a:cs typeface="Times New Roman" panose="02020603050405020304" pitchFamily="18" charset="0"/>
              </a:rPr>
              <a:t>Any injury must be reported immediately to the job steward. You may not be covered by Workman's compensation if the injury is not reported within certain time limits.</a:t>
            </a:r>
          </a:p>
          <a:p>
            <a:pPr marL="0" indent="0" algn="ctr">
              <a:buNone/>
            </a:pPr>
            <a:r>
              <a:rPr lang="en-US" sz="5400" dirty="0">
                <a:ea typeface="Times New Roman" panose="02020603050405020304" pitchFamily="18" charset="0"/>
                <a:cs typeface="Times New Roman" panose="02020603050405020304" pitchFamily="18" charset="0"/>
              </a:rPr>
              <a:t>Even if you have a minor injury, you must report it.</a:t>
            </a:r>
            <a:r>
              <a:rPr lang="en-US" sz="5400" dirty="0">
                <a:effectLst/>
                <a:ea typeface="Times New Roman" panose="02020603050405020304" pitchFamily="18" charset="0"/>
                <a:cs typeface="Times New Roman" panose="02020603050405020304" pitchFamily="18" charset="0"/>
              </a:rPr>
              <a:t> </a:t>
            </a:r>
            <a:endParaRPr lang="en-US" sz="5400" dirty="0">
              <a:effectLst/>
              <a:ea typeface="Calibri" panose="020F0502020204030204" pitchFamily="34" charset="0"/>
              <a:cs typeface="Times New Roman" panose="02020603050405020304" pitchFamily="18" charset="0"/>
            </a:endParaRPr>
          </a:p>
          <a:p>
            <a:pPr algn="ctr"/>
            <a:endParaRPr lang="en-US" dirty="0"/>
          </a:p>
        </p:txBody>
      </p:sp>
    </p:spTree>
    <p:extLst>
      <p:ext uri="{BB962C8B-B14F-4D97-AF65-F5344CB8AC3E}">
        <p14:creationId xmlns:p14="http://schemas.microsoft.com/office/powerpoint/2010/main" val="2338393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1103</Words>
  <Application>Microsoft Office PowerPoint</Application>
  <PresentationFormat>Widescreen</PresentationFormat>
  <Paragraphs>51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UTP Productions On Site Safety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UTP Productions On Site Safety Training</dc:title>
  <dc:creator>Robert Zoucha</dc:creator>
  <cp:lastModifiedBy>Lonnie</cp:lastModifiedBy>
  <cp:revision>6</cp:revision>
  <dcterms:created xsi:type="dcterms:W3CDTF">2021-06-30T16:36:55Z</dcterms:created>
  <dcterms:modified xsi:type="dcterms:W3CDTF">2021-06-30T18:29:14Z</dcterms:modified>
</cp:coreProperties>
</file>